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76" r:id="rId4"/>
    <p:sldId id="265" r:id="rId5"/>
    <p:sldId id="281" r:id="rId6"/>
    <p:sldId id="261" r:id="rId7"/>
    <p:sldId id="262" r:id="rId8"/>
    <p:sldId id="263" r:id="rId9"/>
    <p:sldId id="264" r:id="rId10"/>
    <p:sldId id="293" r:id="rId11"/>
    <p:sldId id="294" r:id="rId12"/>
    <p:sldId id="270" r:id="rId13"/>
    <p:sldId id="272" r:id="rId14"/>
    <p:sldId id="269" r:id="rId15"/>
    <p:sldId id="279" r:id="rId16"/>
    <p:sldId id="266" r:id="rId17"/>
    <p:sldId id="267" r:id="rId18"/>
    <p:sldId id="280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2" r:id="rId29"/>
    <p:sldId id="296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F480-E011-4F39-850F-B9EEA55DCDC5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98A9-44F8-4F59-A361-10B17D2D70C3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F480-E011-4F39-850F-B9EEA55DCDC5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98A9-44F8-4F59-A361-10B17D2D70C3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F480-E011-4F39-850F-B9EEA55DCDC5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98A9-44F8-4F59-A361-10B17D2D70C3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F480-E011-4F39-850F-B9EEA55DCDC5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98A9-44F8-4F59-A361-10B17D2D70C3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F480-E011-4F39-850F-B9EEA55DCDC5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98A9-44F8-4F59-A361-10B17D2D70C3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F480-E011-4F39-850F-B9EEA55DCDC5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98A9-44F8-4F59-A361-10B17D2D70C3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F480-E011-4F39-850F-B9EEA55DCDC5}" type="datetimeFigureOut">
              <a:rPr lang="pl-PL" smtClean="0"/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98A9-44F8-4F59-A361-10B17D2D70C3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F480-E011-4F39-850F-B9EEA55DCDC5}" type="datetimeFigureOut">
              <a:rPr lang="pl-PL" smtClean="0"/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98A9-44F8-4F59-A361-10B17D2D70C3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F480-E011-4F39-850F-B9EEA55DCDC5}" type="datetimeFigureOut">
              <a:rPr lang="pl-PL" smtClean="0"/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98A9-44F8-4F59-A361-10B17D2D70C3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F480-E011-4F39-850F-B9EEA55DCDC5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98A9-44F8-4F59-A361-10B17D2D70C3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F480-E011-4F39-850F-B9EEA55DCDC5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98A9-44F8-4F59-A361-10B17D2D70C3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8F480-E011-4F39-850F-B9EEA55DCDC5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798A9-44F8-4F59-A361-10B17D2D70C3}" type="slidenum">
              <a:rPr lang="pl-PL" smtClean="0"/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mailto:sekretariat@p3piastow.p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01280" y="188640"/>
            <a:ext cx="8643192" cy="4968552"/>
          </a:xfrm>
        </p:spPr>
        <p:txBody>
          <a:bodyPr>
            <a:normAutofit/>
          </a:bodyPr>
          <a:lstStyle/>
          <a:p>
            <a:r>
              <a:rPr lang="pl-PL" sz="4000" b="1" dirty="0"/>
              <a:t>PRZEDSZKOLE MIEJSKIE NR 3 </a:t>
            </a:r>
            <a:br>
              <a:rPr lang="pl-PL" sz="4000" b="1" dirty="0"/>
            </a:br>
            <a:r>
              <a:rPr lang="pl-PL" sz="4000" b="1" dirty="0"/>
              <a:t>W PIASTOWIE Z ODDZIAŁAMI INTEGRACYJNYMI </a:t>
            </a:r>
            <a:br>
              <a:rPr lang="pl-PL" sz="4000" b="1" dirty="0"/>
            </a:br>
            <a:r>
              <a:rPr lang="pl-PL" sz="4000" b="1" dirty="0"/>
              <a:t>przy ul. Godebskiego 21</a:t>
            </a:r>
            <a:br>
              <a:rPr lang="pl-PL" sz="4000" dirty="0"/>
            </a:br>
            <a:r>
              <a:rPr lang="pl-PL" sz="4000" b="1" dirty="0"/>
              <a:t>I FILIA PRZEDSZKOLA MIEJSKIEGO NR 3       ul. Popiełuszki 12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47528" y="3886200"/>
            <a:ext cx="8280920" cy="2783160"/>
          </a:xfrm>
        </p:spPr>
        <p:txBody>
          <a:bodyPr>
            <a:normAutofit/>
          </a:bodyPr>
          <a:lstStyle/>
          <a:p>
            <a:endParaRPr lang="pl-PL" dirty="0"/>
          </a:p>
          <a:p>
            <a:r>
              <a:rPr lang="pl-PL" b="1" dirty="0">
                <a:solidFill>
                  <a:schemeClr val="tx1"/>
                </a:solidFill>
              </a:rPr>
              <a:t>Czynne w godzinach: 7:00 – 17.00</a:t>
            </a:r>
            <a:endParaRPr lang="pl-PL" b="1" dirty="0">
              <a:solidFill>
                <a:schemeClr val="tx1"/>
              </a:solidFill>
            </a:endParaRPr>
          </a:p>
          <a:p>
            <a:r>
              <a:rPr lang="pl-PL" b="1" dirty="0">
                <a:solidFill>
                  <a:schemeClr val="tx1"/>
                </a:solidFill>
              </a:rPr>
              <a:t> od poniedziałku do piątku.</a:t>
            </a:r>
            <a:endParaRPr lang="pl-PL" b="1" dirty="0">
              <a:solidFill>
                <a:schemeClr val="tx1"/>
              </a:solidFill>
            </a:endParaRPr>
          </a:p>
          <a:p>
            <a:endParaRPr lang="pl-PL" b="1" dirty="0"/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Zajęcia terapeutyczne to: zajęcia rewalidacyjne, logopedyczne, z psychologiem, terapia sensoryczna, terapia ręki, arteterapia, muzykoterapia, Ruch Rozwijający Weroniki Sherborne, terapia metodą behawioralną, TUS, </a:t>
            </a:r>
            <a:r>
              <a:rPr lang="pl-PL" dirty="0" err="1"/>
              <a:t>dogoterapia</a:t>
            </a:r>
            <a:r>
              <a:rPr lang="pl-PL" dirty="0"/>
              <a:t>, Terapia </a:t>
            </a:r>
            <a:r>
              <a:rPr lang="pl-PL" dirty="0" err="1"/>
              <a:t>Tomatisa</a:t>
            </a:r>
            <a:endParaRPr lang="pl-PL" dirty="0"/>
          </a:p>
          <a:p>
            <a:r>
              <a:rPr lang="pl-PL" dirty="0"/>
              <a:t>Pomoc </a:t>
            </a:r>
            <a:r>
              <a:rPr lang="pl-PL" dirty="0" err="1"/>
              <a:t>psychologiczno</a:t>
            </a:r>
            <a:r>
              <a:rPr lang="pl-PL" dirty="0"/>
              <a:t> – pedagogiczna jest prowadzona dla dzieci zdrowych i dla dzieci z orzeczeniem w obszarach pewnych gdzie rozwój dziecka nie przebiega harmonijnie. Mogą to być chwilowe zaburzenia jak również trwające dłużej.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Zajęcia dodatkowe płatne przez </a:t>
            </a:r>
            <a:br>
              <a:rPr lang="pl-PL" b="1" dirty="0"/>
            </a:br>
            <a:r>
              <a:rPr lang="pl-PL" b="1" dirty="0"/>
              <a:t>Miasto Piastów i rodziców: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Język angielski – 2 razy w tygodniu,</a:t>
            </a:r>
            <a:endParaRPr lang="pl-PL" b="1" dirty="0"/>
          </a:p>
          <a:p>
            <a:r>
              <a:rPr lang="pl-PL" b="1" dirty="0"/>
              <a:t>Gimnastyka ogólnorozwojowa – 2 razy w tygodniu</a:t>
            </a:r>
            <a:endParaRPr lang="pl-PL" b="1" dirty="0"/>
          </a:p>
          <a:p>
            <a:r>
              <a:rPr lang="pl-PL" b="1" dirty="0"/>
              <a:t>Taniec – 2 razy w tygodniu,</a:t>
            </a:r>
            <a:endParaRPr lang="pl-PL" b="1" dirty="0"/>
          </a:p>
          <a:p>
            <a:r>
              <a:rPr lang="pl-PL" b="1" dirty="0"/>
              <a:t>Zajęcia rytmiczne - 1 raz w tygodniu,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W tych zajęciach uczestniczą wszystkie dzieci,</a:t>
            </a:r>
            <a:endParaRPr lang="pl-PL" b="1" dirty="0"/>
          </a:p>
          <a:p>
            <a:r>
              <a:rPr lang="pl-PL" b="1" dirty="0"/>
              <a:t>Religia ( dla chętnych 5-latków ) – 2 razy w tygodniu,</a:t>
            </a:r>
            <a:endParaRPr lang="pl-PL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Zajęcia dodatkowe  na życzenie rodziców </a:t>
            </a:r>
            <a:br>
              <a:rPr lang="pl-PL" b="1" dirty="0"/>
            </a:br>
            <a:r>
              <a:rPr lang="pl-PL" b="1" dirty="0"/>
              <a:t>i płatne w całości przez rodziców: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Judo, plastyka, drama,–   0,5 h/tyg. – 50 zł/m-c</a:t>
            </a:r>
            <a:endParaRPr lang="pl-PL" b="1" dirty="0"/>
          </a:p>
          <a:p>
            <a:r>
              <a:rPr lang="pl-PL" b="1" dirty="0"/>
              <a:t>piłka nożna – 0,5 h/ tyg. – 50 zł/m-c</a:t>
            </a:r>
            <a:endParaRPr lang="pl-PL" b="1" dirty="0"/>
          </a:p>
          <a:p>
            <a:r>
              <a:rPr lang="pl-PL" b="1" dirty="0"/>
              <a:t>Balet, język angielski – 0,5 h/ tyg. – 60 zł/m-c</a:t>
            </a:r>
            <a:endParaRPr lang="pl-PL" b="1" dirty="0"/>
          </a:p>
          <a:p>
            <a:r>
              <a:rPr lang="pl-PL" b="1" dirty="0"/>
              <a:t>Szachy – 0,5 h/tyg. – 60 zł/m-c</a:t>
            </a:r>
            <a:endParaRPr lang="pl-PL" b="1" dirty="0"/>
          </a:p>
          <a:p>
            <a:r>
              <a:rPr lang="pl-PL" b="1" dirty="0"/>
              <a:t>Taniec – 0,5 h/tyg. – 60 zł/m-c</a:t>
            </a: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    Zapisy w grupach podczas I zebrania we wrześniu.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	Udział w tych zajęciach biorą dzieci uczęszczające do budynku głównego, ul. Godebskiego 21</a:t>
            </a:r>
            <a:endParaRPr lang="pl-PL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ODPŁATNOŚĆ: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17,50 zł – cateringowa dzienna stawka żywieniowa – 3 posiłki,</a:t>
            </a:r>
            <a:endParaRPr lang="pl-PL" b="1" dirty="0"/>
          </a:p>
          <a:p>
            <a:r>
              <a:rPr lang="pl-PL" b="1" dirty="0"/>
              <a:t>1,14 zł – opłata za każdą godzinę pobytu poza  podstawą programową (zwolnieni rodzice z orzeczeniem o kształceniu specjalnym i z opinią o </a:t>
            </a:r>
            <a:r>
              <a:rPr lang="pl-PL" b="1" dirty="0" err="1"/>
              <a:t>wwr</a:t>
            </a:r>
            <a:r>
              <a:rPr lang="pl-PL" b="1" dirty="0"/>
              <a:t> na wniosek rodzica złożony w sekretariacie na początku września). 50 % zniżki z opłaty za pobyt dla drugiego i kolejnego dziecka w tym przedszkolu.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+ opłata na Radę Rodziców,  + opłata za zajęcia dodatkowe,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ŻYWIENIE – PŁATNOŚĆ Z GÓRY, 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ZA POBYT – PŁATNOŚĆ Z DOŁU co to znaczy?</a:t>
            </a:r>
            <a:endParaRPr lang="pl-PL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Płatności we wrześniu 2022 r. jednorazowo: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Ręczniki papierowe – 50 zł /rok</a:t>
            </a:r>
            <a:endParaRPr lang="pl-PL" b="1" dirty="0"/>
          </a:p>
          <a:p>
            <a:r>
              <a:rPr lang="pl-PL" b="1" dirty="0"/>
              <a:t>Dostęp do platformy </a:t>
            </a:r>
            <a:r>
              <a:rPr lang="pl-PL" b="1" dirty="0" err="1"/>
              <a:t>iPrzedszkole</a:t>
            </a:r>
            <a:r>
              <a:rPr lang="pl-PL" b="1" dirty="0"/>
              <a:t> – 20,00/rok</a:t>
            </a:r>
            <a:endParaRPr lang="pl-PL" b="1" dirty="0"/>
          </a:p>
          <a:p>
            <a:r>
              <a:rPr lang="pl-PL" b="1" dirty="0"/>
              <a:t>Karta zbliżeniowa – 10 zł, </a:t>
            </a: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26170"/>
          </a:xfrm>
        </p:spPr>
        <p:txBody>
          <a:bodyPr>
            <a:noAutofit/>
          </a:bodyPr>
          <a:lstStyle/>
          <a:p>
            <a:pPr hangingPunct="0"/>
            <a:br>
              <a:rPr lang="pl-PL" sz="3200" b="1" dirty="0"/>
            </a:br>
            <a:br>
              <a:rPr lang="pl-PL" sz="3200" b="1" dirty="0"/>
            </a:br>
            <a:br>
              <a:rPr lang="pl-PL" sz="3200" b="1" dirty="0"/>
            </a:br>
            <a:br>
              <a:rPr lang="pl-PL" sz="3200" b="1" dirty="0"/>
            </a:br>
            <a:br>
              <a:rPr lang="pl-PL" sz="3200" b="1" dirty="0"/>
            </a:br>
            <a:br>
              <a:rPr lang="pl-PL" sz="3200" b="1" dirty="0"/>
            </a:br>
            <a:br>
              <a:rPr lang="pl-PL" sz="3200" b="1" dirty="0"/>
            </a:br>
            <a:br>
              <a:rPr lang="pl-PL" sz="3200" b="1" dirty="0"/>
            </a:br>
            <a:br>
              <a:rPr lang="pl-PL" sz="3200" b="1" dirty="0"/>
            </a:br>
            <a:br>
              <a:rPr lang="pl-PL" sz="3200" b="1" dirty="0"/>
            </a:br>
            <a:br>
              <a:rPr lang="pl-PL" sz="3200" b="1" dirty="0"/>
            </a:br>
            <a:br>
              <a:rPr lang="pl-PL" sz="3200" b="1" dirty="0"/>
            </a:br>
            <a:r>
              <a:rPr lang="pl-PL" sz="3200" b="1" dirty="0"/>
              <a:t>Plan wydatków z funduszu Rady Rodziców</a:t>
            </a:r>
            <a:br>
              <a:rPr lang="pl-PL" sz="3200" b="1" dirty="0"/>
            </a:br>
            <a:r>
              <a:rPr lang="pl-PL" sz="3200" b="1" dirty="0"/>
              <a:t>w roku szk. 2022/2023</a:t>
            </a:r>
            <a:br>
              <a:rPr lang="pl-PL" sz="3200" dirty="0"/>
            </a:br>
            <a:r>
              <a:rPr lang="pl-PL" sz="3200" dirty="0"/>
              <a:t> </a:t>
            </a:r>
            <a:br>
              <a:rPr lang="pl-PL" sz="3200" dirty="0"/>
            </a:br>
            <a:r>
              <a:rPr lang="pl-PL" sz="3200" dirty="0"/>
              <a:t> </a:t>
            </a:r>
            <a:br>
              <a:rPr lang="pl-PL" sz="3200" dirty="0"/>
            </a:br>
            <a:r>
              <a:rPr lang="pl-PL" sz="3200" b="1" dirty="0"/>
              <a:t>Planowane wpływy od rodziców:                           160 x 70.00 zł =   11200.00 x 10  = 112000.00</a:t>
            </a:r>
            <a:br>
              <a:rPr lang="pl-PL" sz="3200" b="1" dirty="0"/>
            </a:br>
            <a:r>
              <a:rPr lang="pl-PL" sz="3200" b="1" dirty="0"/>
              <a:t>   61 x 74.00 zł =  4514.00 x 10 =  45 140.00</a:t>
            </a:r>
            <a:br>
              <a:rPr lang="pl-PL" sz="3200" dirty="0"/>
            </a:br>
            <a:br>
              <a:rPr lang="pl-PL" sz="3200" dirty="0"/>
            </a:br>
            <a:r>
              <a:rPr lang="pl-PL" sz="3200" b="1" dirty="0"/>
              <a:t>Saldo z poprzedniego roku:             2204,79                                    </a:t>
            </a:r>
            <a:br>
              <a:rPr lang="pl-PL" sz="3200" dirty="0"/>
            </a:br>
            <a:r>
              <a:rPr lang="pl-PL" sz="3200" b="1" dirty="0"/>
              <a:t> </a:t>
            </a:r>
            <a:br>
              <a:rPr lang="pl-PL" sz="3200" dirty="0"/>
            </a:br>
            <a:r>
              <a:rPr lang="pl-PL" sz="3200" b="1" dirty="0"/>
              <a:t>Razem:                           </a:t>
            </a:r>
            <a:r>
              <a:rPr lang="pl-PL" sz="3200" b="1" u="sng" dirty="0"/>
              <a:t>153760,06 </a:t>
            </a:r>
            <a:r>
              <a:rPr lang="pl-PL" sz="3200" b="1" dirty="0"/>
              <a:t>								                                                            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2083709"/>
            <a:ext cx="8507288" cy="4392489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460" y="260350"/>
            <a:ext cx="9745980" cy="6336665"/>
          </a:xfrm>
        </p:spPr>
        <p:txBody>
          <a:bodyPr>
            <a:normAutofit fontScale="72500" lnSpcReduction="20000"/>
          </a:bodyPr>
          <a:lstStyle/>
          <a:p>
            <a:pPr marL="0" indent="0" algn="ctr" hangingPunct="0">
              <a:buNone/>
            </a:pPr>
            <a:r>
              <a:rPr lang="pl-PL" b="1" u="sng" dirty="0"/>
              <a:t>WYDATKI z Rady Rodziców:</a:t>
            </a:r>
            <a:endParaRPr lang="pl-PL" b="1" dirty="0"/>
          </a:p>
          <a:p>
            <a:pPr hangingPunct="0"/>
            <a:r>
              <a:rPr lang="pl-PL" b="1" dirty="0"/>
              <a:t>  Rytmika</a:t>
            </a:r>
            <a:r>
              <a:rPr lang="pl-PL" dirty="0"/>
              <a:t>................................................................................</a:t>
            </a:r>
            <a:r>
              <a:rPr lang="pl-PL" b="1" dirty="0"/>
              <a:t>10 x  3850.00 = 38500.00</a:t>
            </a:r>
            <a:endParaRPr lang="pl-PL" dirty="0"/>
          </a:p>
          <a:p>
            <a:pPr hangingPunct="0"/>
            <a:r>
              <a:rPr lang="pl-PL" b="1" dirty="0"/>
              <a:t>  Księgowość  .....................................................................10 x  600.00 =   6000.00 </a:t>
            </a:r>
            <a:endParaRPr lang="pl-PL" dirty="0"/>
          </a:p>
          <a:p>
            <a:pPr lvl="0" hangingPunct="0"/>
            <a:r>
              <a:rPr lang="pl-PL" b="1" dirty="0"/>
              <a:t>Teatrzyki ............................................................................10 x  1100.00 = 11000.00</a:t>
            </a:r>
            <a:endParaRPr lang="pl-PL" b="1" dirty="0"/>
          </a:p>
          <a:p>
            <a:pPr lvl="0" hangingPunct="0"/>
            <a:r>
              <a:rPr lang="pl-PL" b="1" dirty="0"/>
              <a:t>Pasowanie na żaczka-przedszkolaka …………………..…………… 61 x 20.00   =  1220.00</a:t>
            </a:r>
            <a:endParaRPr lang="pl-PL" b="1" dirty="0"/>
          </a:p>
          <a:p>
            <a:pPr lvl="0" hangingPunct="0"/>
            <a:r>
              <a:rPr lang="pl-PL" b="1" dirty="0"/>
              <a:t>Pożegnanie starszaków....................................................... 91 x 40.00   = 3640.00</a:t>
            </a:r>
            <a:endParaRPr lang="pl-PL" dirty="0"/>
          </a:p>
          <a:p>
            <a:pPr lvl="0" hangingPunct="0"/>
            <a:r>
              <a:rPr lang="pl-PL" b="1" dirty="0"/>
              <a:t>Woda Eden ………………………………………………………………………10 x 200.00   = 2000.00</a:t>
            </a:r>
            <a:endParaRPr lang="pl-PL" b="1" dirty="0"/>
          </a:p>
          <a:p>
            <a:pPr lvl="0" hangingPunct="0"/>
            <a:r>
              <a:rPr lang="pl-PL" b="1" dirty="0"/>
              <a:t>Zajęcia rozwijające zainteresowania………………………………….10 x 8840 =  88400,00</a:t>
            </a:r>
            <a:endParaRPr lang="pl-PL" b="1" dirty="0"/>
          </a:p>
          <a:p>
            <a:pPr lvl="0" hangingPunct="0"/>
            <a:r>
              <a:rPr lang="pl-PL" b="1" dirty="0"/>
              <a:t>Dyplomy dla dzieci za udział w konkursach……………………………………………3000.00</a:t>
            </a:r>
            <a:endParaRPr lang="pl-PL" b="1" dirty="0"/>
          </a:p>
          <a:p>
            <a:pPr marL="0" indent="0" algn="ctr" hangingPunct="0">
              <a:buNone/>
            </a:pPr>
            <a:endParaRPr lang="pl-PL" b="1" dirty="0"/>
          </a:p>
          <a:p>
            <a:pPr hangingPunct="0"/>
            <a:endParaRPr lang="pl-PL" dirty="0"/>
          </a:p>
          <a:p>
            <a:pPr hangingPunct="0"/>
            <a:r>
              <a:rPr lang="pl-PL" sz="4400" b="1" u="sng" dirty="0"/>
              <a:t>RAZEM   .......................................153760,06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Firma cateringowa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97530" y="2060849"/>
            <a:ext cx="7113270" cy="4065315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,,PAMAR CATERING” S.C.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05-820 Nowa Wieś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UL. Główna 96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Paweł Wiśniewski i Mariusz Głowacki</a:t>
            </a:r>
            <a:endParaRPr lang="pl-PL" b="1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Organizacja pracy w oddziałach dzieci 3 – letnich:</a:t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2 nauczycielki wychowania przedszkolnego, </a:t>
            </a:r>
            <a:endParaRPr lang="pl-PL" dirty="0"/>
          </a:p>
          <a:p>
            <a:r>
              <a:rPr lang="pl-PL" dirty="0"/>
              <a:t>pomoc nauczyciela,</a:t>
            </a:r>
            <a:endParaRPr lang="pl-PL" dirty="0"/>
          </a:p>
          <a:p>
            <a:r>
              <a:rPr lang="pl-PL" dirty="0"/>
              <a:t>woźna oddziałowa,</a:t>
            </a:r>
            <a:endParaRPr lang="pl-PL" dirty="0"/>
          </a:p>
          <a:p>
            <a:r>
              <a:rPr lang="pl-PL" dirty="0"/>
              <a:t>w oddziale integracyjnym dodatkowo nauczyciel współorganizujący proces dydaktyczny,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Specjaliści: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/>
              <a:t>Logopeda – Ewa Opara,</a:t>
            </a:r>
            <a:endParaRPr lang="pl-PL" dirty="0"/>
          </a:p>
          <a:p>
            <a:pPr algn="ctr"/>
            <a:r>
              <a:rPr lang="pl-PL" dirty="0"/>
              <a:t>Psycholog – Marta Świtek</a:t>
            </a:r>
            <a:endParaRPr lang="pl-PL" dirty="0"/>
          </a:p>
          <a:p>
            <a:pPr algn="ctr"/>
            <a:r>
              <a:rPr lang="pl-PL" dirty="0"/>
              <a:t>Terapeuta SI – Edyta Niemirska - Mali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Przedszkole liczy 9 oddziałów: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   - 3 oddziały dzieci 3 – letnich, w tym 1 oddział integracyjny,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   - 3 oddziały dzieci 4 – letnich, w tym 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       1 – integracyjny,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   - 3 oddziały dzieci 5 – letnich, w tym                  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      1 - oddział integracyjny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Razem na rok szk. 2023/2024 zostało przyjętych 200 dzieci.</a:t>
            </a:r>
            <a:endParaRPr lang="pl-PL" b="1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Jak ułatwić dziecku start w przedszkolu: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dirty="0"/>
              <a:t>JAK NALEŻY POSTĘPOWAĆ :</a:t>
            </a:r>
            <a:endParaRPr lang="pl-PL" dirty="0"/>
          </a:p>
          <a:p>
            <a:r>
              <a:rPr lang="pl-PL" dirty="0"/>
              <a:t>Wyjdźcie z domu wcześnie, by po drodze do przedszkola mieć czas na rozmowę i nie poganiać w zdenerwowaniu malucha. </a:t>
            </a:r>
            <a:endParaRPr lang="pl-PL" dirty="0"/>
          </a:p>
          <a:p>
            <a:r>
              <a:rPr lang="pl-PL" dirty="0"/>
              <a:t>Zdecydowanie i spokojnie żegnajcie się z pociechą, jednak nie za długo, by nie przedłużać trudnego rozstania. </a:t>
            </a:r>
            <a:endParaRPr lang="pl-PL" dirty="0"/>
          </a:p>
          <a:p>
            <a:r>
              <a:rPr lang="pl-PL" dirty="0"/>
              <a:t>Płaczącemu dziecku powiedzieć, że teraz pocieszy go pani , ponieważ Wy musicie spieszyć się do pracy , by równie szybko wrócić po niego do przedszkola, przed końcem przedszkolnych zajęć. 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Wspominajcie, że czekają na niego inne dzieci, które chcą się z nim bawić i nowe zabawki. </a:t>
            </a:r>
            <a:endParaRPr lang="pl-PL" dirty="0"/>
          </a:p>
          <a:p>
            <a:r>
              <a:rPr lang="pl-PL" dirty="0"/>
              <a:t>Pamiętajcie, że wszystkie dzieci, gdy tylko znajdą się w sali, włączają się w zajęcia: wspólne zabawy, posiłki, rysowanie, śpiewanie, spacery – dlatego nie pamiętają nawet przez minutę o smutku . </a:t>
            </a:r>
            <a:endParaRPr lang="pl-PL" dirty="0"/>
          </a:p>
          <a:p>
            <a:r>
              <a:rPr lang="pl-PL" dirty="0"/>
              <a:t>Jeśli minęło już sporo czasu, a sytuacja się nie zmienia, dobrze, by któreś z rodziców wzięło kilka dni urlopu – dziecko łatwiej zaakceptuje nową sytuację , jeśli stopniowo będzie wchodziło w  życie przedszkola. 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NIE NALEŻY POSTĘPOWAĆ: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Nie spieszyć się rano przed wyjściem do przedszkola ( dziecko będzie spokojniejsze, a następnego dnia nie będzie miało przykrych wspomnień). </a:t>
            </a:r>
            <a:endParaRPr lang="pl-PL" dirty="0"/>
          </a:p>
          <a:p>
            <a:r>
              <a:rPr lang="pl-PL" dirty="0"/>
              <a:t>Nie straszyć malucha przedszkolem i panią,</a:t>
            </a:r>
            <a:endParaRPr lang="pl-PL" dirty="0"/>
          </a:p>
          <a:p>
            <a:r>
              <a:rPr lang="pl-PL" dirty="0"/>
              <a:t>Nie zabraniać dziecku, by zabrało ze sobą ulubioną </a:t>
            </a:r>
            <a:r>
              <a:rPr lang="pl-PL" dirty="0" err="1"/>
              <a:t>przytulankę</a:t>
            </a:r>
            <a:r>
              <a:rPr lang="pl-PL" dirty="0"/>
              <a:t> (doda mu otuchy). </a:t>
            </a:r>
            <a:endParaRPr lang="pl-PL" dirty="0"/>
          </a:p>
          <a:p>
            <a:r>
              <a:rPr lang="pl-PL" dirty="0"/>
              <a:t>Nie łamać danego słowa - odbierać pociechę wtedy, kiedy obiecaliśmy przyjść (np. zaraz po obiedzie). </a:t>
            </a:r>
            <a:endParaRPr lang="pl-PL" dirty="0"/>
          </a:p>
          <a:p>
            <a:r>
              <a:rPr lang="pl-PL" dirty="0"/>
              <a:t>Nie krytykować prób samodzielności – dziecko będzie pewniejsze siebie w grupie. 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Nie mówić o spaniu w przedszkolu – większość dzieci boi się tego, dlatego leżakowanie lepiej jest nazywać po prostu odpoczynkiem. </a:t>
            </a:r>
            <a:endParaRPr lang="pl-PL" dirty="0"/>
          </a:p>
          <a:p>
            <a:r>
              <a:rPr lang="pl-PL" dirty="0"/>
              <a:t>Nie dawać dziecku nowych nieznanych mu rzeczy – np. do przebrania – gdyż wzmagają poczucie zagubienia w nowym nieznanym otoczeniu, natomiast stare dodają otuchy. 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GDY RODZIC NIEPOKOI SIĘ O... LEŻAKOWANIE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 przedszkolu nie leżakujemy – ODPOCZYWAMY. </a:t>
            </a:r>
            <a:endParaRPr lang="pl-PL" dirty="0"/>
          </a:p>
          <a:p>
            <a:r>
              <a:rPr lang="pl-PL" dirty="0"/>
              <a:t>Dzieci NIE SĄ ZMUSZANE do spania. </a:t>
            </a:r>
            <a:endParaRPr lang="pl-PL" dirty="0"/>
          </a:p>
          <a:p>
            <a:r>
              <a:rPr lang="pl-PL" dirty="0"/>
              <a:t>Podczas odpoczynku dzieci - WŁĄCZAMY MUZYKĘ RELAKSACYJNĄ. </a:t>
            </a:r>
            <a:endParaRPr lang="pl-PL" dirty="0"/>
          </a:p>
          <a:p>
            <a:r>
              <a:rPr lang="pl-PL" dirty="0"/>
              <a:t>Nawet dzieci, które "nie chcą spać" - zmęczone ilością "zajęć" w ciągu dnia – zasypiają. </a:t>
            </a:r>
            <a:endParaRPr lang="pl-PL" dirty="0"/>
          </a:p>
          <a:p>
            <a:r>
              <a:rPr lang="pl-PL" dirty="0"/>
              <a:t>Każde dziecko MA PRAWO ODPOCZYWAĆ ZE SWOJĄ "PRZYTULANKĄ" - to łagodzi stres związany ze snem w obcym miejscu. </a:t>
            </a:r>
            <a:endParaRPr lang="pl-PL" dirty="0"/>
          </a:p>
          <a:p>
            <a:r>
              <a:rPr lang="pl-PL" dirty="0"/>
              <a:t>Nie jest dobrym pomysłem zbyt częste i zbyt długie odbieranie dziecka przed odpoczynkiem - tylko odwlekamy moment który kiedyś nastąpi; 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Dzieci mające "problemy" z odpoczynkiem - </a:t>
            </a:r>
            <a:r>
              <a:rPr lang="pl-PL" dirty="0" err="1"/>
              <a:t>głaszczemy</a:t>
            </a:r>
            <a:r>
              <a:rPr lang="pl-PL" dirty="0"/>
              <a:t>, tulimy             i szepczemy miłe słówka - to je uspokaja......... </a:t>
            </a:r>
            <a:endParaRPr lang="pl-PL" dirty="0"/>
          </a:p>
          <a:p>
            <a:r>
              <a:rPr lang="pl-PL" dirty="0"/>
              <a:t>Pomagamy dzieciom przebierać się przed i po odpoczynku, zachęcając jednocześnie do samoobsługi,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JESTEM PRZEDSZKOLAKIEM - JUŻ MOGĘ I POTRAFIĘ 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samodzielnie jeść (umiem pić z kubeczka, gryźć pokarmy twarde np. jabłko, marchewkę) </a:t>
            </a:r>
            <a:endParaRPr lang="pl-PL" dirty="0"/>
          </a:p>
          <a:p>
            <a:r>
              <a:rPr lang="pl-PL" dirty="0"/>
              <a:t>korzystać z toalety, sygnalizować swoje potrzeby fizjologiczne, </a:t>
            </a:r>
            <a:endParaRPr lang="pl-PL" dirty="0"/>
          </a:p>
          <a:p>
            <a:r>
              <a:rPr lang="pl-PL" dirty="0"/>
              <a:t>samodzielnie umyć buzię i ręce </a:t>
            </a:r>
            <a:endParaRPr lang="pl-PL" dirty="0"/>
          </a:p>
          <a:p>
            <a:r>
              <a:rPr lang="pl-PL" dirty="0"/>
              <a:t>samodzielnie zdejmować i zakładać podstawowe części garderoby, </a:t>
            </a:r>
            <a:endParaRPr lang="pl-PL" dirty="0"/>
          </a:p>
          <a:p>
            <a:r>
              <a:rPr lang="pl-PL" dirty="0"/>
              <a:t>rozpoznawać swoje rzeczy wśród innych, </a:t>
            </a:r>
            <a:endParaRPr lang="pl-PL" dirty="0"/>
          </a:p>
          <a:p>
            <a:r>
              <a:rPr lang="pl-PL" dirty="0"/>
              <a:t>próbować samodzielnie wycierać nos, </a:t>
            </a:r>
            <a:endParaRPr lang="pl-PL" dirty="0"/>
          </a:p>
          <a:p>
            <a:r>
              <a:rPr lang="pl-PL" dirty="0"/>
              <a:t>znać swoje imię i nazwisko, </a:t>
            </a:r>
            <a:endParaRPr lang="pl-PL" dirty="0"/>
          </a:p>
          <a:p>
            <a:r>
              <a:rPr lang="pl-PL" dirty="0"/>
              <a:t>mówić tak aby rozumieli mnie dorośli, </a:t>
            </a:r>
            <a:endParaRPr lang="pl-PL" dirty="0"/>
          </a:p>
          <a:p>
            <a:r>
              <a:rPr lang="pl-PL" dirty="0"/>
              <a:t>poprosić lub zapytać o coś,</a:t>
            </a:r>
            <a:endParaRPr lang="pl-PL" dirty="0"/>
          </a:p>
          <a:p>
            <a:r>
              <a:rPr lang="pl-PL" dirty="0"/>
              <a:t>w miarę rytmiczne chodzić po schodach przy poręczy </a:t>
            </a:r>
            <a:endParaRPr lang="pl-PL" dirty="0"/>
          </a:p>
          <a:p>
            <a:r>
              <a:rPr lang="pl-PL" dirty="0"/>
              <a:t>zostać z kimś innym na jakiś czas (babcią, ciocią, sąsiadką) 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Wyprawka dla dzieci: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71345"/>
            <a:ext cx="10515600" cy="4351338"/>
          </a:xfrm>
        </p:spPr>
        <p:txBody>
          <a:bodyPr>
            <a:normAutofit fontScale="25000" lnSpcReduction="20000"/>
          </a:bodyPr>
          <a:lstStyle/>
          <a:p>
            <a:r>
              <a:rPr lang="pl-PL" sz="8000" dirty="0"/>
              <a:t>Ubrania na zmianę - majteczki, skarpetki, koszulka, rajstopki. </a:t>
            </a:r>
            <a:endParaRPr lang="pl-PL" sz="8000" dirty="0"/>
          </a:p>
          <a:p>
            <a:r>
              <a:rPr lang="pl-PL" sz="8000" dirty="0"/>
              <a:t>Zapasowe ubranie wieszamy w szatni, najlepiej w torbie płóciennej ( podpisane imieniem i nazwiskiem dziecka)</a:t>
            </a:r>
            <a:endParaRPr lang="pl-PL" sz="8000" dirty="0"/>
          </a:p>
          <a:p>
            <a:r>
              <a:rPr lang="pl-PL" sz="8000" dirty="0"/>
              <a:t>Kapcie - spód zapobiegający poślizgowi, możliwie jak najłatwiejsze do zakładania ( podpisane w środku imieniem i nazwiskiem dziecka)</a:t>
            </a:r>
            <a:endParaRPr lang="pl-PL" sz="8000" dirty="0"/>
          </a:p>
          <a:p>
            <a:pPr marL="0" indent="0">
              <a:buNone/>
            </a:pPr>
            <a:r>
              <a:rPr lang="pl-PL" sz="8000" dirty="0"/>
              <a:t>Do leżakowania: </a:t>
            </a:r>
            <a:endParaRPr lang="pl-PL" sz="8000" dirty="0"/>
          </a:p>
          <a:p>
            <a:r>
              <a:rPr lang="pl-PL" sz="8000" dirty="0"/>
              <a:t>Śpiwór lub koc w poszwie o </a:t>
            </a:r>
            <a:r>
              <a:rPr lang="pl-PL" sz="8000" dirty="0" err="1"/>
              <a:t>wym</a:t>
            </a:r>
            <a:r>
              <a:rPr lang="pl-PL" sz="8000" dirty="0"/>
              <a:t>: 160 cm x 200 cm, ( podpisane imieniem i nazwiskiem dziecka)</a:t>
            </a:r>
            <a:endParaRPr lang="pl-PL" sz="8000" dirty="0"/>
          </a:p>
          <a:p>
            <a:r>
              <a:rPr lang="pl-PL" sz="8000" dirty="0"/>
              <a:t>Piżamka – najlepiej znana wcześniej dziecku, nie „prosto ze sklepu” ( podpisane imieniem i nazwiskiem dziecka)</a:t>
            </a:r>
            <a:endParaRPr lang="pl-PL" sz="8000" dirty="0"/>
          </a:p>
          <a:p>
            <a:r>
              <a:rPr lang="pl-PL" sz="8000" dirty="0"/>
              <a:t>Chusteczki higieniczne – 100 szt. (opakowanie 1 x w miesiącu) </a:t>
            </a:r>
            <a:endParaRPr lang="pl-PL" sz="8000" dirty="0"/>
          </a:p>
          <a:p>
            <a:r>
              <a:rPr lang="pl-PL" sz="8000" dirty="0"/>
              <a:t>Chusteczki pielęgnacyjne (nawilżane) – 1 x w miesiącu,</a:t>
            </a:r>
            <a:endParaRPr lang="pl-PL" sz="8000" dirty="0"/>
          </a:p>
          <a:p>
            <a:pPr marL="0" indent="0">
              <a:buNone/>
            </a:pPr>
            <a:r>
              <a:rPr lang="pl-PL" sz="8000" dirty="0"/>
              <a:t>Wyprawkę (skompletowaną) prosimy przynieść pierwszego dnia pobytu dziecka w przedszkolu. </a:t>
            </a:r>
            <a:endParaRPr lang="pl-PL" sz="8000" dirty="0"/>
          </a:p>
          <a:p>
            <a:endParaRPr lang="pl-PL" sz="8000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Spotkania adaptacyjne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2900" y="1360170"/>
            <a:ext cx="11010900" cy="549783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>
                <a:solidFill>
                  <a:prstClr val="black"/>
                </a:solidFill>
              </a:rPr>
              <a:t>Na zebraniu w dniu 25.05.2023 r. zostały ustalone następujące terminy spotkań adaptacyjnych:</a:t>
            </a:r>
            <a:endParaRPr lang="pl-PL" dirty="0">
              <a:solidFill>
                <a:prstClr val="black"/>
              </a:solidFill>
            </a:endParaRPr>
          </a:p>
          <a:p>
            <a:pPr lvl="0"/>
            <a:r>
              <a:rPr lang="pl-PL" b="1" dirty="0">
                <a:solidFill>
                  <a:prstClr val="black"/>
                </a:solidFill>
              </a:rPr>
              <a:t>24, 28 i 30.08. 2023 r. </a:t>
            </a:r>
            <a:r>
              <a:rPr lang="pl-PL" dirty="0">
                <a:solidFill>
                  <a:prstClr val="black"/>
                </a:solidFill>
              </a:rPr>
              <a:t>w godz. popołudniowych ( godziny spotkań poszczególnych grup, zostaną </a:t>
            </a:r>
            <a:r>
              <a:rPr lang="pl-PL">
                <a:solidFill>
                  <a:prstClr val="black"/>
                </a:solidFill>
              </a:rPr>
              <a:t>przesłane e-mailem </a:t>
            </a:r>
            <a:r>
              <a:rPr lang="pl-PL" dirty="0">
                <a:solidFill>
                  <a:prstClr val="black"/>
                </a:solidFill>
              </a:rPr>
              <a:t>do 14.07.2023 r.</a:t>
            </a:r>
            <a:endParaRPr lang="pl-PL" dirty="0">
              <a:solidFill>
                <a:prstClr val="black"/>
              </a:solidFill>
            </a:endParaRPr>
          </a:p>
          <a:p>
            <a:pPr lvl="0"/>
            <a:r>
              <a:rPr lang="pl-PL" dirty="0">
                <a:solidFill>
                  <a:prstClr val="black"/>
                </a:solidFill>
              </a:rPr>
              <a:t>Na spotkanie zapraszamy jednego rodzica z dzieckiem,</a:t>
            </a:r>
            <a:endParaRPr lang="pl-PL" dirty="0">
              <a:solidFill>
                <a:prstClr val="black"/>
              </a:solidFill>
            </a:endParaRPr>
          </a:p>
          <a:p>
            <a:pPr lvl="0"/>
            <a:r>
              <a:rPr lang="pl-PL" dirty="0">
                <a:solidFill>
                  <a:prstClr val="black"/>
                </a:solidFill>
              </a:rPr>
              <a:t>Proszę o zabranie kapci z workiem i bigona z wodą.</a:t>
            </a:r>
            <a:endParaRPr lang="pl-PL" dirty="0">
              <a:solidFill>
                <a:prstClr val="black"/>
              </a:solidFill>
            </a:endParaRP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6633"/>
            <a:ext cx="8229600" cy="60095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135560" y="332656"/>
            <a:ext cx="7920880" cy="6000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3200" b="1" dirty="0"/>
          </a:p>
          <a:p>
            <a:pPr algn="ctr"/>
            <a:r>
              <a:rPr lang="pl-PL" sz="3200" b="1" dirty="0"/>
              <a:t>dyrektor@p3piastow.pl</a:t>
            </a:r>
            <a:endParaRPr lang="pl-PL" sz="3200" b="1" dirty="0"/>
          </a:p>
          <a:p>
            <a:pPr algn="ctr"/>
            <a:endParaRPr lang="pl-PL" sz="3200" b="1" dirty="0"/>
          </a:p>
          <a:p>
            <a:pPr algn="ctr"/>
            <a:r>
              <a:rPr lang="pl-PL" sz="3200" b="1" dirty="0">
                <a:hlinkClick r:id="rId1"/>
              </a:rPr>
              <a:t>sekretariat@p3piastow.pl</a:t>
            </a:r>
            <a:endParaRPr lang="pl-PL" sz="3200" b="1" dirty="0">
              <a:hlinkClick r:id="rId1"/>
            </a:endParaRPr>
          </a:p>
          <a:p>
            <a:pPr algn="ctr"/>
            <a:endParaRPr lang="pl-PL" sz="3200" b="1" dirty="0"/>
          </a:p>
          <a:p>
            <a:pPr algn="ctr"/>
            <a:r>
              <a:rPr lang="pl-PL" sz="3200" b="1" dirty="0"/>
              <a:t>intendent@p3piastow.pl</a:t>
            </a:r>
            <a:endParaRPr lang="pl-PL" sz="3200" b="1" dirty="0"/>
          </a:p>
          <a:p>
            <a:pPr algn="ctr"/>
            <a:endParaRPr lang="pl-PL" sz="3200" b="1" dirty="0"/>
          </a:p>
          <a:p>
            <a:pPr algn="ctr"/>
            <a:r>
              <a:rPr lang="pl-PL" sz="3200" b="1" dirty="0"/>
              <a:t>wicedyrektor@p3piastow.pl</a:t>
            </a:r>
            <a:endParaRPr lang="pl-PL" sz="3200" b="1" dirty="0"/>
          </a:p>
          <a:p>
            <a:pPr algn="ctr"/>
            <a:endParaRPr lang="pl-PL" sz="3200" b="1" dirty="0"/>
          </a:p>
          <a:p>
            <a:pPr algn="ctr"/>
            <a:r>
              <a:rPr lang="pl-PL" sz="3200" b="1" dirty="0"/>
              <a:t>specjaliści@p3piastow.pl</a:t>
            </a:r>
            <a:endParaRPr lang="pl-PL" sz="3200" b="1" dirty="0"/>
          </a:p>
          <a:p>
            <a:pPr algn="ctr"/>
            <a:endParaRPr lang="pl-PL" sz="3200" b="1" dirty="0"/>
          </a:p>
          <a:p>
            <a:pPr algn="ctr"/>
            <a:r>
              <a:rPr lang="pl-PL" sz="3200" b="1" dirty="0"/>
              <a:t>www.p3.przedszkola.net.pl</a:t>
            </a:r>
            <a:endParaRPr lang="pl-PL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Kontakt telefoniczny: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b="1" dirty="0"/>
              <a:t>Przedszkole Miejskie nr 3 przy ul. Godebskiego:</a:t>
            </a:r>
            <a:endParaRPr lang="pl-PL" b="1" dirty="0"/>
          </a:p>
          <a:p>
            <a:r>
              <a:rPr lang="pl-PL" b="1" i="1" dirty="0"/>
              <a:t>22 728 15 09</a:t>
            </a:r>
            <a:endParaRPr lang="pl-PL" b="1" i="1" dirty="0"/>
          </a:p>
          <a:p>
            <a:r>
              <a:rPr lang="pl-PL" b="1" i="1" dirty="0"/>
              <a:t>+ 48 537 723 113</a:t>
            </a:r>
            <a:endParaRPr lang="pl-PL" b="1" i="1" dirty="0"/>
          </a:p>
          <a:p>
            <a:r>
              <a:rPr lang="pl-PL" b="1" dirty="0"/>
              <a:t>Filia Przedszkola Miejskiego nr 3 przy ul. Popiełuszki 12</a:t>
            </a:r>
            <a:endParaRPr lang="pl-PL" b="1" dirty="0"/>
          </a:p>
          <a:p>
            <a:r>
              <a:rPr lang="pl-PL" b="1" i="1" dirty="0"/>
              <a:t>+ 48 664 830 837</a:t>
            </a:r>
            <a:endParaRPr lang="pl-PL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b="1" dirty="0"/>
            </a:br>
            <a:r>
              <a:rPr lang="pl-PL" b="1" dirty="0"/>
              <a:t>ROZKŁAD DNIA W PRZEDSZKOLU DLA GRUP MŁODSZYCH: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dirty="0"/>
              <a:t>7:00 – 8:15 – schodzenie się dzieci.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    Zabawy dowolne wg pomysłów i zainteresowań dzieci. Zabawy   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    ruchowe z określonym elementem ruchu. Prace porządkowe.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    Zabawy integrujące grupę.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lvl="0"/>
            <a:r>
              <a:rPr lang="pl-PL" dirty="0"/>
              <a:t>8:15 – 8:30 – przygotowanie do śniadania, porządkowanie sali, czynności samoobsługowe, zabiegi higieniczne, nauka korzystania z toalety, nauka mycia rąk z  zachowaniem etapów.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lvl="0"/>
            <a:r>
              <a:rPr lang="pl-PL" dirty="0"/>
              <a:t>8:30 – 9:00 śniadanie. Nabywanie umiejętności estetycznego spożywania posiłków, kulturalnego zachowania się przy stole. Próby samodzielnego komponowania posiłku.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332657"/>
            <a:ext cx="8229600" cy="5793507"/>
          </a:xfrm>
        </p:spPr>
        <p:txBody>
          <a:bodyPr>
            <a:normAutofit lnSpcReduction="10000"/>
          </a:bodyPr>
          <a:lstStyle/>
          <a:p>
            <a:pPr lvl="0"/>
            <a:endParaRPr lang="pl-PL" dirty="0"/>
          </a:p>
          <a:p>
            <a:pPr lvl="0"/>
            <a:r>
              <a:rPr lang="pl-PL" dirty="0"/>
              <a:t>9:00 – 9:20 – realizacja zadań edukacyjnych poprzez zajęcia z całą grupą, z zespołami dzieci i indywidualnie zgodnie z podstawą wychowania przedszkolnego o charakterze plastycznym, teatralnym, muzycznym, zabawy ruchowe z określonym rodzajem ruchu, zajęcia rozwijające mowę dzieci i umiejętności matematyczne, rytmika, język angielski.</a:t>
            </a:r>
            <a:endParaRPr lang="pl-PL" dirty="0"/>
          </a:p>
          <a:p>
            <a:pPr lvl="0"/>
            <a:r>
              <a:rPr lang="pl-PL" dirty="0"/>
              <a:t>9:20 – 10:15 – zabawy dowolne w sali przy niewielkim udziale nauczyciela, zabawy i zajęcia ruchowe, czytanie książek, słuchanie bajek.</a:t>
            </a:r>
            <a:endParaRPr lang="pl-PL" dirty="0"/>
          </a:p>
          <a:p>
            <a:pPr lvl="0"/>
            <a:r>
              <a:rPr lang="pl-PL" dirty="0"/>
              <a:t>10:15 – 10:30 – II śniadanie, </a:t>
            </a:r>
            <a:endParaRPr lang="pl-PL" dirty="0"/>
          </a:p>
          <a:p>
            <a:pPr lvl="0"/>
            <a:r>
              <a:rPr lang="pl-PL" dirty="0"/>
              <a:t>10:30 – 10:45 - przygotowanie do wyjścia na teren (nauka ubierania się, zapinania guzików, suwaków….)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88641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lvl="0"/>
            <a:endParaRPr lang="pl-PL" dirty="0"/>
          </a:p>
          <a:p>
            <a:pPr lvl="0"/>
            <a:r>
              <a:rPr lang="pl-PL" dirty="0"/>
              <a:t>10:45 – 12:00 - pobyt na terenie – spacery, wycieczki, zabawy terenowe, badawcze, prowadzenie obserwacji.</a:t>
            </a:r>
            <a:endParaRPr lang="pl-PL" dirty="0"/>
          </a:p>
          <a:p>
            <a:pPr lvl="0"/>
            <a:r>
              <a:rPr lang="pl-PL" dirty="0"/>
              <a:t>12:00 – 12:30 - obiad. Nabywanie umiejętności samodzielnego przygotowania obiadu, prawidłowego posługiwania się sztućcami (łyżką i widelcem, z czasem nożem), kulturalnego zachowania się przy stole.</a:t>
            </a:r>
            <a:endParaRPr lang="pl-PL" dirty="0"/>
          </a:p>
          <a:p>
            <a:pPr lvl="0"/>
            <a:r>
              <a:rPr lang="pl-PL" dirty="0"/>
              <a:t>12:30 – 14:15 – odpoczynek przy muzyce relaksacyjnej, słuchanie bajek, czytanie książek. Ćwiczenia indywidualne z dziećmi w ramach </a:t>
            </a:r>
            <a:r>
              <a:rPr lang="pl-PL" dirty="0" err="1"/>
              <a:t>ppp</a:t>
            </a:r>
            <a:r>
              <a:rPr lang="pl-PL" dirty="0"/>
              <a:t>, zajęcia dodatkowe, zabawy indywidualne…..</a:t>
            </a:r>
            <a:endParaRPr lang="pl-PL" dirty="0"/>
          </a:p>
          <a:p>
            <a:pPr lvl="0"/>
            <a:r>
              <a:rPr lang="pl-PL" dirty="0"/>
              <a:t>14:15 – 14:30 - zabiegi higieniczne. Zabawa ruchowa z określonym rodzajem ruchu. Przygotowanie do podwieczorku. </a:t>
            </a:r>
            <a:endParaRPr lang="pl-PL" dirty="0"/>
          </a:p>
          <a:p>
            <a:pPr lvl="0"/>
            <a:r>
              <a:rPr lang="pl-PL" dirty="0"/>
              <a:t>14:30 – 15:00 - podwieczorek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260648"/>
            <a:ext cx="8229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lvl="0"/>
            <a:r>
              <a:rPr lang="pl-PL" dirty="0"/>
              <a:t>15:00 – 17:00 –  rozchodzenie się dzieci, zabawy zgodne z zainteresowaniami dzieci, zajęcia dodatkowe, zajęcia indywidualne w ramach pomocy </a:t>
            </a:r>
            <a:r>
              <a:rPr lang="pl-PL" dirty="0" err="1"/>
              <a:t>ppp</a:t>
            </a:r>
            <a:r>
              <a:rPr lang="pl-PL" dirty="0"/>
              <a:t>, zabawy na terenie. Porządkowanie sali.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2440" y="500062"/>
            <a:ext cx="10515600" cy="1325563"/>
          </a:xfrm>
        </p:spPr>
        <p:txBody>
          <a:bodyPr/>
          <a:lstStyle/>
          <a:p>
            <a:r>
              <a:rPr lang="pl-PL" b="1" dirty="0"/>
              <a:t>Zajęcia edukacyjne, terapeutyczne i w ramach pomocy </a:t>
            </a:r>
            <a:r>
              <a:rPr lang="pl-PL" b="1" dirty="0" err="1"/>
              <a:t>psychologiczno</a:t>
            </a:r>
            <a:r>
              <a:rPr lang="pl-PL" b="1" dirty="0"/>
              <a:t> - pedagogicznej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Zajęcia edukacyjne, podczas których realizowana jest podstawa programowa wychowania przedszkolnego w 4 obszarach: ruchowym, poznawczym, </a:t>
            </a:r>
            <a:r>
              <a:rPr lang="pl-PL" dirty="0" err="1"/>
              <a:t>emocjonalno</a:t>
            </a:r>
            <a:r>
              <a:rPr lang="pl-PL" dirty="0"/>
              <a:t> – społecznym i artystycznym, czyli: umuzykalniające, plastyczne, techniczne.  Codziennie nauczyciel planuje inną aktywność. Zajęcia trwają ok. 15 min. Prowadzą je nauczycielki wychowania przedszkolnego.</a:t>
            </a:r>
            <a:endParaRPr lang="pl-PL" dirty="0"/>
          </a:p>
          <a:p>
            <a:r>
              <a:rPr lang="pl-PL" dirty="0"/>
              <a:t>Zajęcia terapeutyczne – najczęściej organizowane dla dzieci z orzeczeniem o kształceniu specjalnym i dla dzieci z opinią o wczesnym wspomaganiu rozwoju. Zajęcia planowane są zgodnie z zaleceniami zawartymi w orzeczeniu lub w opinii. 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11039</Words>
  <Application>WPS Presentation</Application>
  <PresentationFormat>Panoramiczny</PresentationFormat>
  <Paragraphs>243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Motyw pakietu Office</vt:lpstr>
      <vt:lpstr>PRZEDSZKOLE MIEJSKIE NR 3  W PIASTOWIE Z ODDZIAŁAMI INTEGRACYJNYMI  przy ul. Godebskiego 21 I FILIA PRZEDSZKOLA MIEJSKIEGO NR 3       ul. Popiełuszki 12 </vt:lpstr>
      <vt:lpstr>PowerPoint 演示文稿</vt:lpstr>
      <vt:lpstr>PowerPoint 演示文稿</vt:lpstr>
      <vt:lpstr>Kontakt telefoniczny:  </vt:lpstr>
      <vt:lpstr> ROZKŁAD DNIA W PRZEDSZKOLU DLA GRUP MŁODSZYCH: </vt:lpstr>
      <vt:lpstr>PowerPoint 演示文稿</vt:lpstr>
      <vt:lpstr>PowerPoint 演示文稿</vt:lpstr>
      <vt:lpstr>PowerPoint 演示文稿</vt:lpstr>
      <vt:lpstr>Zajęcia edukacyjne, terapeutyczne i w ramach pomocy psychologiczno - pedagogicznej</vt:lpstr>
      <vt:lpstr>PowerPoint 演示文稿</vt:lpstr>
      <vt:lpstr>Zajęcia dodatkowe płatne przez  Miasto Piastów i rodziców:</vt:lpstr>
      <vt:lpstr>Zajęcia dodatkowe  na życzenie rodziców  i płatne w całości przez rodziców:</vt:lpstr>
      <vt:lpstr>ODPŁATNOŚĆ:</vt:lpstr>
      <vt:lpstr>Płatności we wrześniu 2022 r. jednorazowo:</vt:lpstr>
      <vt:lpstr>            Plan wydatków z funduszu Rady Rodziców w roku szk. 2022/2023     Planowane wpływy od rodziców:                           160 x 70.00 zł =   11200.00 x 10  = 112000.00    61 x 74.00 zł =  4514.00 x 10 =  45 140.00  Saldo z poprzedniego roku:             2204,79                                       Razem:                           153760,06 								                                                             </vt:lpstr>
      <vt:lpstr>PowerPoint 演示文稿</vt:lpstr>
      <vt:lpstr>Firma cateringowa</vt:lpstr>
      <vt:lpstr>Organizacja pracy w oddziałach dzieci 3 – letnich: </vt:lpstr>
      <vt:lpstr>Specjaliści: </vt:lpstr>
      <vt:lpstr>Jak ułatwić dziecku start w przedszkolu: </vt:lpstr>
      <vt:lpstr>PowerPoint 演示文稿</vt:lpstr>
      <vt:lpstr>JAK NIE NALEŻY POSTĘPOWAĆ: </vt:lpstr>
      <vt:lpstr>PowerPoint 演示文稿</vt:lpstr>
      <vt:lpstr>GDY RODZIC NIEPOKOI SIĘ O... LEŻAKOWANIE </vt:lpstr>
      <vt:lpstr>PowerPoint 演示文稿</vt:lpstr>
      <vt:lpstr>JESTEM PRZEDSZKOLAKIEM - JUŻ MOGĘ I POTRAFIĘ :</vt:lpstr>
      <vt:lpstr>Wyprawka dla dzieci: </vt:lpstr>
      <vt:lpstr>Spotkania adaptacyjne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PRZEDSZKOLE MIEJSKIE NR 3  W PIASTOWIE Z ODDZIAŁAMI INTEGRACYJNYMI  przy ul. Godebskiego 21 I FILIA PRZEDSZKOLA MIEJSKIEGO NR 3       ul. Popiełuszki 12</dc:title>
  <dc:creator>HP-D</dc:creator>
  <cp:lastModifiedBy>Asus</cp:lastModifiedBy>
  <cp:revision>49</cp:revision>
  <dcterms:created xsi:type="dcterms:W3CDTF">2022-05-31T08:51:00Z</dcterms:created>
  <dcterms:modified xsi:type="dcterms:W3CDTF">2023-05-26T10:38:52Z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DE1252DAF85F420A8AE7C8C4D434039A</vt:lpwstr>
  </property>
  <property fmtid="{D5CDD505-2E9C-101B-9397-08002B2CF9AE}" pid="3" name="KSOProductBuildVer">
    <vt:lpwstr>1045-11.2.0.11537</vt:lpwstr>
  </property>
</Properties>
</file>